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90" r:id="rId5"/>
    <p:sldId id="311" r:id="rId6"/>
    <p:sldId id="312" r:id="rId7"/>
    <p:sldId id="291" r:id="rId8"/>
    <p:sldId id="292" r:id="rId9"/>
    <p:sldId id="293" r:id="rId10"/>
    <p:sldId id="294" r:id="rId11"/>
    <p:sldId id="296" r:id="rId12"/>
    <p:sldId id="295" r:id="rId13"/>
    <p:sldId id="265" r:id="rId14"/>
    <p:sldId id="262" r:id="rId15"/>
    <p:sldId id="309" r:id="rId16"/>
    <p:sldId id="298" r:id="rId17"/>
    <p:sldId id="288" r:id="rId18"/>
    <p:sldId id="266" r:id="rId19"/>
    <p:sldId id="282" r:id="rId20"/>
    <p:sldId id="299" r:id="rId21"/>
    <p:sldId id="300" r:id="rId22"/>
    <p:sldId id="310" r:id="rId23"/>
    <p:sldId id="301" r:id="rId24"/>
    <p:sldId id="302" r:id="rId25"/>
    <p:sldId id="303" r:id="rId26"/>
    <p:sldId id="304" r:id="rId27"/>
    <p:sldId id="306" r:id="rId28"/>
    <p:sldId id="305" r:id="rId29"/>
    <p:sldId id="307" r:id="rId30"/>
    <p:sldId id="308" r:id="rId31"/>
    <p:sldId id="287" r:id="rId32"/>
    <p:sldId id="276"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2" autoAdjust="0"/>
    <p:restoredTop sz="94717" autoAdjust="0"/>
  </p:normalViewPr>
  <p:slideViewPr>
    <p:cSldViewPr snapToGrid="0">
      <p:cViewPr varScale="1">
        <p:scale>
          <a:sx n="114" d="100"/>
          <a:sy n="114" d="100"/>
        </p:scale>
        <p:origin x="468" y="102"/>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meandemo.sis.jhu.edu/" TargetMode="External"/><Relationship Id="rId7"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en.wikipedia.org/wiki/Lint_(software)" TargetMode="External"/><Relationship Id="rId5" Type="http://schemas.openxmlformats.org/officeDocument/2006/relationships/hyperlink" Target="https://en.wikipedia.org/wiki/Software_bug" TargetMode="External"/><Relationship Id="rId4" Type="http://schemas.openxmlformats.org/officeDocument/2006/relationships/hyperlink" Target="https://en.wikipedia.org/wiki/Source_cod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jhuopensource/meandemo" TargetMode="External"/><Relationship Id="rId3" Type="http://schemas.openxmlformats.org/officeDocument/2006/relationships/hyperlink" Target="https://www.mongodb.com/" TargetMode="External"/><Relationship Id="rId7" Type="http://schemas.openxmlformats.org/officeDocument/2006/relationships/image" Target="../media/image18.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meandemo.sis.jhu.edu/"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hyperlink" Target="https://git-scm.com/book/en/v2/Getting-Started-About-Version-Control" TargetMode="External"/><Relationship Id="rId5" Type="http://schemas.openxmlformats.org/officeDocument/2006/relationships/image" Target="../media/image13.png"/><Relationship Id="rId4" Type="http://schemas.openxmlformats.org/officeDocument/2006/relationships/hyperlink" Target="https://www.atlassian.com/git/tutorials/what-is-version-contro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8000" b="1" dirty="0"/>
              <a:t>One MEAN </a:t>
            </a:r>
            <a:r>
              <a:rPr lang="en-US" sz="8000" b="1" dirty="0" smtClean="0"/>
              <a:t/>
            </a:r>
            <a:br>
              <a:rPr lang="en-US" sz="8000" b="1" dirty="0" smtClean="0"/>
            </a:br>
            <a:r>
              <a:rPr lang="en-US" sz="8000" b="1" dirty="0" smtClean="0"/>
              <a:t>CI/CD </a:t>
            </a:r>
            <a:r>
              <a:rPr lang="en-US" sz="8000" b="1" dirty="0"/>
              <a:t>Docker </a:t>
            </a:r>
            <a:r>
              <a:rPr lang="en-US" sz="8000" b="1" dirty="0" smtClean="0"/>
              <a:t>Demo</a:t>
            </a:r>
            <a:r>
              <a:rPr lang="en-US" dirty="0" smtClean="0"/>
              <a:t/>
            </a:r>
            <a:br>
              <a:rPr lang="en-US" dirty="0" smtClean="0"/>
            </a:br>
            <a:r>
              <a:rPr lang="en-US" sz="4000" dirty="0" smtClean="0"/>
              <a:t>Docker and the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Test – As the CI framework executes the integration code, testing processes embedded in the framework automatically interrogate the build for quality</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CI Automation</a:t>
            </a:r>
          </a:p>
          <a:p>
            <a:pPr lvl="1"/>
            <a:r>
              <a:rPr lang="en-US" dirty="0" smtClean="0"/>
              <a:t>Travis-CI (runs automated testing)</a:t>
            </a:r>
          </a:p>
          <a:p>
            <a:pPr lvl="2"/>
            <a:r>
              <a:rPr lang="en-US" dirty="0" err="1" smtClean="0"/>
              <a:t>Linting</a:t>
            </a:r>
            <a:r>
              <a:rPr lang="en-US" dirty="0" smtClean="0"/>
              <a:t> </a:t>
            </a:r>
            <a:r>
              <a:rPr lang="en-US" dirty="0" smtClean="0"/>
              <a:t>(</a:t>
            </a:r>
            <a:r>
              <a:rPr lang="en-US" dirty="0" err="1" smtClean="0"/>
              <a:t>ESLint</a:t>
            </a:r>
            <a:r>
              <a:rPr lang="en-US" dirty="0" smtClean="0"/>
              <a:t> - style</a:t>
            </a:r>
            <a:r>
              <a:rPr lang="en-US" dirty="0" smtClean="0"/>
              <a:t>, format, structure, </a:t>
            </a:r>
            <a:r>
              <a:rPr lang="en-US" dirty="0" smtClean="0"/>
              <a:t>…  </a:t>
            </a:r>
            <a:r>
              <a:rPr lang="en-US" i="1" dirty="0" smtClean="0"/>
              <a:t>“</a:t>
            </a:r>
            <a:r>
              <a:rPr lang="en-US" b="1" i="1" dirty="0"/>
              <a:t>Lint</a:t>
            </a:r>
            <a:r>
              <a:rPr lang="en-US" i="1" dirty="0"/>
              <a:t>, or a </a:t>
            </a:r>
            <a:r>
              <a:rPr lang="en-US" b="1" i="1" dirty="0"/>
              <a:t>linter</a:t>
            </a:r>
            <a:r>
              <a:rPr lang="en-US" i="1" dirty="0"/>
              <a:t>, is a tool that analyzes </a:t>
            </a:r>
            <a:r>
              <a:rPr lang="en-US" i="1" dirty="0">
                <a:hlinkClick r:id="rId4" tooltip="Source code"/>
              </a:rPr>
              <a:t>source code</a:t>
            </a:r>
            <a:r>
              <a:rPr lang="en-US" i="1" dirty="0"/>
              <a:t> to flag programming errors, </a:t>
            </a:r>
            <a:r>
              <a:rPr lang="en-US" i="1" dirty="0">
                <a:hlinkClick r:id="rId5" tooltip="Software bug"/>
              </a:rPr>
              <a:t>bugs</a:t>
            </a:r>
            <a:r>
              <a:rPr lang="en-US" i="1" dirty="0"/>
              <a:t>, stylistic errors, and suspicious constructs</a:t>
            </a:r>
            <a:r>
              <a:rPr lang="en-US" i="1" dirty="0" smtClean="0"/>
              <a:t>.”</a:t>
            </a:r>
            <a:r>
              <a:rPr lang="en-US" dirty="0" smtClean="0"/>
              <a:t> – Wikipedia </a:t>
            </a:r>
            <a:r>
              <a:rPr lang="en-US" dirty="0">
                <a:hlinkClick r:id="rId6"/>
              </a:rPr>
              <a:t>https://en.wikipedia.org/wiki/Lint_(software)</a:t>
            </a:r>
            <a:r>
              <a:rPr lang="en-US" dirty="0" smtClean="0"/>
              <a:t>)</a:t>
            </a:r>
            <a:endParaRPr lang="en-US" dirty="0" smtClean="0"/>
          </a:p>
          <a:p>
            <a:pPr lvl="2"/>
            <a:r>
              <a:rPr lang="en-US" dirty="0" smtClean="0"/>
              <a:t>Selenium Browser Automated Testing</a:t>
            </a:r>
            <a:endParaRPr lang="en-US"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7"/>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Stage </a:t>
            </a:r>
            <a:r>
              <a:rPr lang="en-US" b="1" dirty="0" smtClean="0"/>
              <a:t>– This stage executes once the build is complete and only when tests are successful.  This stage ships the code / container to the execution environment.</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smtClean="0"/>
              <a:t>Deploy </a:t>
            </a:r>
            <a:r>
              <a:rPr lang="en-US" b="1" dirty="0" smtClean="0"/>
              <a:t>– Once all tests (including human </a:t>
            </a:r>
            <a:r>
              <a:rPr lang="en-US" b="1" dirty="0" smtClean="0"/>
              <a:t>testers [UAT]) </a:t>
            </a:r>
            <a:r>
              <a:rPr lang="en-US" b="1" dirty="0" smtClean="0"/>
              <a:t>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endParaRPr lang="en-US" dirty="0" smtClean="0"/>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a:xfrm>
            <a:off x="838200" y="1825625"/>
            <a:ext cx="5181600" cy="3400716"/>
          </a:xfrm>
        </p:spPr>
        <p:txBody>
          <a:bodyPr>
            <a:normAutofit lnSpcReduction="10000"/>
          </a:bodyPr>
          <a:lstStyle/>
          <a:p>
            <a:r>
              <a:rPr lang="en-US" sz="1900" dirty="0"/>
              <a:t>NGINX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1900" dirty="0"/>
              <a:t>MongoDB – Database (</a:t>
            </a:r>
            <a:r>
              <a:rPr lang="en-US" sz="1900" dirty="0">
                <a:hlinkClick r:id="rId3"/>
              </a:rPr>
              <a:t>https://www.mongodb.com/</a:t>
            </a:r>
            <a:r>
              <a:rPr lang="en-US" sz="1900" dirty="0"/>
              <a:t>)</a:t>
            </a:r>
          </a:p>
          <a:p>
            <a:r>
              <a:rPr lang="en-US" sz="1900" dirty="0" err="1"/>
              <a:t>ExpressJS</a:t>
            </a:r>
            <a:r>
              <a:rPr lang="en-US" sz="1900" dirty="0"/>
              <a:t> – JavaScript back-end web framework (API - </a:t>
            </a:r>
            <a:r>
              <a:rPr lang="en-US" sz="1900" dirty="0">
                <a:hlinkClick r:id="rId4"/>
              </a:rPr>
              <a:t>https://expressjs.com/</a:t>
            </a:r>
            <a:r>
              <a:rPr lang="en-US" sz="1900" dirty="0"/>
              <a:t>)</a:t>
            </a:r>
          </a:p>
          <a:p>
            <a:r>
              <a:rPr lang="en-US" sz="1900" dirty="0" smtClean="0"/>
              <a:t>Angular </a:t>
            </a:r>
            <a:r>
              <a:rPr lang="en-US" sz="1900" dirty="0"/>
              <a:t>– JavaScript frontend framework for MVC (</a:t>
            </a:r>
            <a:r>
              <a:rPr lang="en-US" sz="1900" dirty="0">
                <a:hlinkClick r:id="rId5"/>
              </a:rPr>
              <a:t>https://</a:t>
            </a:r>
            <a:r>
              <a:rPr lang="en-US" sz="1900" dirty="0" smtClean="0">
                <a:hlinkClick r:id="rId5"/>
              </a:rPr>
              <a:t>angular.io/</a:t>
            </a:r>
            <a:r>
              <a:rPr lang="en-US" sz="1900" dirty="0" smtClean="0"/>
              <a:t>)</a:t>
            </a:r>
            <a:endParaRPr lang="en-US" sz="1900" dirty="0"/>
          </a:p>
          <a:p>
            <a:r>
              <a:rPr lang="en-US" sz="1900" dirty="0" err="1"/>
              <a:t>NodeJS</a:t>
            </a:r>
            <a:r>
              <a:rPr lang="en-US" sz="1900" dirty="0"/>
              <a:t> – JavaScript client runtime environment (</a:t>
            </a:r>
            <a:r>
              <a:rPr lang="en-US" sz="1900" dirty="0">
                <a:hlinkClick r:id="rId6"/>
              </a:rPr>
              <a:t>https://nodejs.org/en</a:t>
            </a:r>
            <a:r>
              <a:rPr lang="en-US" sz="1900" dirty="0" smtClean="0">
                <a:hlinkClick r:id="rId6"/>
              </a:rPr>
              <a:t>/</a:t>
            </a:r>
            <a:r>
              <a:rPr lang="en-US" sz="1900" dirty="0" smtClean="0"/>
              <a:t>)</a:t>
            </a:r>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
        <p:nvSpPr>
          <p:cNvPr id="4" name="Rectangle 3"/>
          <p:cNvSpPr/>
          <p:nvPr/>
        </p:nvSpPr>
        <p:spPr>
          <a:xfrm>
            <a:off x="774584" y="5361278"/>
            <a:ext cx="10732070" cy="738664"/>
          </a:xfrm>
          <a:prstGeom prst="rect">
            <a:avLst/>
          </a:prstGeom>
        </p:spPr>
        <p:txBody>
          <a:bodyPr wrap="square">
            <a:spAutoFit/>
          </a:bodyPr>
          <a:lstStyle/>
          <a:p>
            <a:r>
              <a:rPr lang="en-US" dirty="0"/>
              <a:t>For all source code and </a:t>
            </a:r>
            <a:r>
              <a:rPr lang="en-US" dirty="0" smtClean="0"/>
              <a:t>the “One MEAN Docker Demo”:  </a:t>
            </a:r>
            <a:r>
              <a:rPr lang="en-US" dirty="0">
                <a:hlinkClick r:id="rId8"/>
              </a:rPr>
              <a:t>https://github.com/jhuopensource/meandemo</a:t>
            </a:r>
            <a:r>
              <a:rPr lang="en-US" dirty="0"/>
              <a:t> </a:t>
            </a:r>
            <a:endParaRPr lang="en-US" dirty="0" smtClean="0"/>
          </a:p>
          <a:p>
            <a:pPr marL="742950" lvl="1" indent="-285750">
              <a:buFont typeface="Arial" panose="020B0604020202020204" pitchFamily="34" charset="0"/>
              <a:buChar char="•"/>
            </a:pPr>
            <a:r>
              <a:rPr lang="en-US" sz="1200" dirty="0" smtClean="0"/>
              <a:t>“</a:t>
            </a:r>
            <a:r>
              <a:rPr lang="en-US" sz="1200" dirty="0"/>
              <a:t>One MEAN Docker Demo.pptx” </a:t>
            </a:r>
            <a:r>
              <a:rPr lang="en-US" sz="1200" dirty="0" smtClean="0"/>
              <a:t>– Containerization basics and getting started instruction for the development environment (developer workstation) setup.</a:t>
            </a:r>
          </a:p>
          <a:p>
            <a:pPr marL="742950" lvl="1" indent="-285750">
              <a:buFont typeface="Arial" panose="020B0604020202020204" pitchFamily="34" charset="0"/>
              <a:buChar char="•"/>
            </a:pPr>
            <a:r>
              <a:rPr lang="en-US" sz="1200" dirty="0" smtClean="0"/>
              <a:t>All source code from this presentation.</a:t>
            </a:r>
            <a:endParaRPr lang="en-US" sz="1200" dirty="0"/>
          </a:p>
        </p:txBody>
      </p:sp>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4995623"/>
          </a:xfrm>
        </p:spPr>
        <p:txBody>
          <a:bodyPr>
            <a:normAutofit/>
          </a:bodyPr>
          <a:lstStyle/>
          <a:p>
            <a:r>
              <a:rPr lang="en-US" dirty="0"/>
              <a:t>Demo </a:t>
            </a:r>
            <a:r>
              <a:rPr lang="en-US" dirty="0" smtClean="0"/>
              <a:t>Production Deployment </a:t>
            </a:r>
            <a:r>
              <a:rPr lang="en-US" dirty="0"/>
              <a:t>S</a:t>
            </a:r>
            <a:r>
              <a:rPr lang="en-US" dirty="0" smtClean="0"/>
              <a:t>pecifications:</a:t>
            </a:r>
            <a:endParaRPr lang="en-US" dirty="0"/>
          </a:p>
          <a:p>
            <a:pPr marL="342900" indent="-342900">
              <a:buFont typeface="Arial" panose="020B0604020202020204" pitchFamily="34" charset="0"/>
              <a:buChar char="•"/>
            </a:pPr>
            <a:r>
              <a:rPr lang="en-US" sz="1800" b="0" dirty="0" smtClean="0"/>
              <a:t>Linux Based AWS EC2 Server</a:t>
            </a:r>
          </a:p>
          <a:p>
            <a:pPr marL="342900" indent="-342900">
              <a:buFont typeface="Arial" panose="020B0604020202020204" pitchFamily="34" charset="0"/>
              <a:buChar char="•"/>
            </a:pPr>
            <a:r>
              <a:rPr lang="en-US" sz="1800" b="0" dirty="0" smtClean="0"/>
              <a:t>Docker CE</a:t>
            </a:r>
          </a:p>
          <a:p>
            <a:pPr marL="800100" lvl="1" indent="-342900">
              <a:buFont typeface="Arial" panose="020B0604020202020204" pitchFamily="34" charset="0"/>
              <a:buChar char="•"/>
            </a:pPr>
            <a:r>
              <a:rPr lang="en-US" sz="1600" b="0" dirty="0" smtClean="0"/>
              <a:t>Swarm Mode Enabled</a:t>
            </a:r>
          </a:p>
          <a:p>
            <a:pPr marL="800100" lvl="1" indent="-342900">
              <a:buFont typeface="Arial" panose="020B0604020202020204" pitchFamily="34" charset="0"/>
              <a:buChar char="•"/>
            </a:pPr>
            <a:r>
              <a:rPr lang="en-US" sz="1600" b="0" dirty="0" smtClean="0"/>
              <a:t>Services</a:t>
            </a:r>
          </a:p>
          <a:p>
            <a:pPr marL="1257300" lvl="2" indent="-342900">
              <a:buFont typeface="Arial" panose="020B0604020202020204" pitchFamily="34" charset="0"/>
              <a:buChar char="•"/>
            </a:pPr>
            <a:r>
              <a:rPr lang="en-US" sz="1200" b="0" dirty="0" err="1"/>
              <a:t>meandemo_mongo</a:t>
            </a:r>
            <a:endParaRPr lang="en-US" sz="1200" b="0" dirty="0"/>
          </a:p>
          <a:p>
            <a:pPr marL="1257300" lvl="2" indent="-342900">
              <a:buFont typeface="Arial" panose="020B0604020202020204" pitchFamily="34" charset="0"/>
              <a:buChar char="•"/>
            </a:pPr>
            <a:r>
              <a:rPr lang="en-US" sz="1200" b="0" dirty="0" err="1"/>
              <a:t>meandemo_express_node</a:t>
            </a:r>
            <a:endParaRPr lang="en-US" sz="1200" b="0" dirty="0"/>
          </a:p>
          <a:p>
            <a:pPr marL="1257300" lvl="2" indent="-342900">
              <a:buFont typeface="Arial" panose="020B0604020202020204" pitchFamily="34" charset="0"/>
              <a:buChar char="•"/>
            </a:pPr>
            <a:r>
              <a:rPr lang="en-US" sz="1200" b="0" dirty="0" err="1" smtClean="0"/>
              <a:t>meandemo_nginx_angular_node</a:t>
            </a:r>
            <a:endParaRPr lang="en-US" sz="1600" b="0" dirty="0" smtClean="0"/>
          </a:p>
          <a:p>
            <a:pPr marL="342900" indent="-342900">
              <a:buFont typeface="Arial" panose="020B0604020202020204" pitchFamily="34" charset="0"/>
              <a:buChar char="•"/>
            </a:pPr>
            <a:r>
              <a:rPr lang="en-US" sz="1800" b="0" dirty="0" smtClean="0"/>
              <a:t>GitHub repo polling enabled through Travis</a:t>
            </a:r>
          </a:p>
          <a:p>
            <a:r>
              <a:rPr lang="en-US" sz="2000" b="0" dirty="0" smtClean="0"/>
              <a:t>             </a:t>
            </a:r>
            <a:r>
              <a:rPr lang="en-US" sz="2000" dirty="0" smtClean="0">
                <a:hlinkClick r:id="rId2"/>
              </a:rPr>
              <a:t>https</a:t>
            </a:r>
            <a:r>
              <a:rPr lang="en-US" sz="2000" dirty="0">
                <a:hlinkClick r:id="rId2"/>
              </a:rPr>
              <a:t>://github.com/jhuopensource/meandemo</a:t>
            </a:r>
            <a:r>
              <a:rPr lang="en-US" sz="2000" dirty="0"/>
              <a:t> </a:t>
            </a:r>
            <a:endParaRPr lang="en-US" sz="2800" dirty="0"/>
          </a:p>
          <a:p>
            <a:r>
              <a:rPr lang="en-US" sz="1600" dirty="0" smtClean="0"/>
              <a:t>Note:</a:t>
            </a:r>
            <a:r>
              <a:rPr lang="en-US" sz="1600" b="0" dirty="0" smtClean="0"/>
              <a:t>  </a:t>
            </a:r>
          </a:p>
          <a:p>
            <a:pPr marL="342900" indent="-342900">
              <a:buFont typeface="Arial" panose="020B0604020202020204" pitchFamily="34" charset="0"/>
              <a:buChar char="•"/>
            </a:pPr>
            <a:r>
              <a:rPr lang="en-US" sz="1600" b="0" dirty="0" smtClean="0"/>
              <a:t>The demo project and all Docker projects can run on any system running a Docker engine.</a:t>
            </a:r>
          </a:p>
          <a:p>
            <a:pPr marL="342900" indent="-342900">
              <a:buFont typeface="Arial" panose="020B0604020202020204" pitchFamily="34" charset="0"/>
              <a:buChar char="•"/>
            </a:pPr>
            <a:r>
              <a:rPr lang="en-US" sz="1600" b="0" dirty="0" smtClean="0"/>
              <a:t>Production environment specifications require added fault-tolerance.</a:t>
            </a:r>
          </a:p>
          <a:p>
            <a:pPr marL="342900" indent="-342900">
              <a:buFont typeface="Arial" panose="020B0604020202020204" pitchFamily="34" charset="0"/>
              <a:buChar char="•"/>
            </a:pPr>
            <a:r>
              <a:rPr lang="en-US" sz="1600" b="0" dirty="0" smtClean="0"/>
              <a:t>Visit </a:t>
            </a:r>
            <a:r>
              <a:rPr lang="en-US" sz="1600" b="0" dirty="0" smtClean="0">
                <a:hlinkClick r:id="rId3"/>
              </a:rPr>
              <a:t>https://hub.docker.com</a:t>
            </a:r>
            <a:r>
              <a:rPr lang="en-US" sz="1600" b="0" dirty="0" smtClean="0"/>
              <a:t> to see all of the prepared images / stacks.</a:t>
            </a:r>
          </a:p>
          <a:p>
            <a:pPr marL="342900" indent="-342900">
              <a:buFont typeface="Arial" panose="020B0604020202020204" pitchFamily="34" charset="0"/>
              <a:buChar char="•"/>
            </a:pPr>
            <a:r>
              <a:rPr lang="en-US" sz="16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429306"/>
            <a:ext cx="10515600" cy="4747658"/>
          </a:xfrm>
        </p:spPr>
        <p:txBody>
          <a:bodyPr>
            <a:noAutofit/>
          </a:bodyPr>
          <a:lstStyle/>
          <a:p>
            <a:pPr marL="0" indent="0">
              <a:buNone/>
            </a:pPr>
            <a:r>
              <a:rPr lang="en-US" sz="1600" b="1" dirty="0" smtClean="0"/>
              <a:t>OBJECTIVE:</a:t>
            </a:r>
            <a:r>
              <a:rPr lang="en-US" sz="1600" dirty="0" smtClean="0"/>
              <a:t>  </a:t>
            </a:r>
            <a:r>
              <a:rPr lang="en-US" sz="1400" dirty="0" smtClean="0"/>
              <a:t>To review CI/CD </a:t>
            </a:r>
            <a:r>
              <a:rPr lang="en-US" sz="1400" dirty="0"/>
              <a:t>p</a:t>
            </a:r>
            <a:r>
              <a:rPr lang="en-US" sz="1400" dirty="0" smtClean="0"/>
              <a:t>ipeline architecture and share a containerized MEAN stack development lifecycle through a CI/CD pipeline.</a:t>
            </a:r>
          </a:p>
          <a:p>
            <a:pPr marL="0" indent="0">
              <a:buNone/>
            </a:pPr>
            <a:r>
              <a:rPr lang="en-US" sz="1600" b="1" dirty="0" smtClean="0"/>
              <a:t>Part 1 – Architecture and Design</a:t>
            </a:r>
          </a:p>
          <a:p>
            <a:pPr lvl="1"/>
            <a:r>
              <a:rPr lang="en-US" sz="1400" dirty="0" smtClean="0"/>
              <a:t>What is DevOps</a:t>
            </a:r>
            <a:endParaRPr lang="en-US" sz="1400" dirty="0"/>
          </a:p>
          <a:p>
            <a:pPr lvl="1"/>
            <a:r>
              <a:rPr lang="en-US" sz="1400" dirty="0" smtClean="0"/>
              <a:t>What is CI/CD</a:t>
            </a:r>
          </a:p>
          <a:p>
            <a:pPr lvl="1"/>
            <a:r>
              <a:rPr lang="en-US" sz="1400" dirty="0" smtClean="0"/>
              <a:t>CI/CD Pipeline Architecture</a:t>
            </a:r>
          </a:p>
          <a:p>
            <a:pPr lvl="2"/>
            <a:r>
              <a:rPr lang="en-US" sz="1200" dirty="0" smtClean="0"/>
              <a:t>Developer workstation (Docker CE - </a:t>
            </a:r>
            <a:r>
              <a:rPr lang="en-US" sz="1200" dirty="0">
                <a:hlinkClick r:id="rId2"/>
              </a:rPr>
              <a:t>https://docs.docker.com/install/</a:t>
            </a:r>
            <a:r>
              <a:rPr lang="en-US" sz="1200" dirty="0" smtClean="0"/>
              <a:t>)</a:t>
            </a:r>
          </a:p>
          <a:p>
            <a:pPr lvl="2"/>
            <a:r>
              <a:rPr lang="en-US" sz="1200" dirty="0" smtClean="0"/>
              <a:t>Code repository (GitHub - </a:t>
            </a:r>
            <a:r>
              <a:rPr lang="en-US" sz="1200" dirty="0" smtClean="0">
                <a:hlinkClick r:id="rId3"/>
              </a:rPr>
              <a:t>https</a:t>
            </a:r>
            <a:r>
              <a:rPr lang="en-US" sz="1200" dirty="0">
                <a:hlinkClick r:id="rId3"/>
              </a:rPr>
              <a:t>://</a:t>
            </a:r>
            <a:r>
              <a:rPr lang="en-US" sz="1200" dirty="0" smtClean="0">
                <a:hlinkClick r:id="rId3"/>
              </a:rPr>
              <a:t>github.com/jhuopensource/meandemo</a:t>
            </a:r>
            <a:r>
              <a:rPr lang="en-US" sz="1200" dirty="0" smtClean="0"/>
              <a:t>)</a:t>
            </a:r>
          </a:p>
          <a:p>
            <a:pPr lvl="2"/>
            <a:r>
              <a:rPr lang="en-US" sz="1200" dirty="0" smtClean="0"/>
              <a:t>Continuous Integration (Travis-CI - </a:t>
            </a:r>
            <a:r>
              <a:rPr lang="en-US" sz="1200" dirty="0">
                <a:hlinkClick r:id="rId4"/>
              </a:rPr>
              <a:t>https://travis-ci.com/</a:t>
            </a:r>
            <a:r>
              <a:rPr lang="en-US" sz="1200" dirty="0" smtClean="0"/>
              <a:t>) </a:t>
            </a:r>
          </a:p>
          <a:p>
            <a:pPr lvl="2"/>
            <a:r>
              <a:rPr lang="en-US" sz="1200" dirty="0" smtClean="0"/>
              <a:t>Testing </a:t>
            </a:r>
          </a:p>
          <a:p>
            <a:pPr lvl="3"/>
            <a:r>
              <a:rPr lang="en-US" sz="1100" dirty="0" err="1" smtClean="0"/>
              <a:t>Linting</a:t>
            </a:r>
            <a:r>
              <a:rPr lang="en-US" sz="1100" dirty="0" smtClean="0"/>
              <a:t> (</a:t>
            </a:r>
            <a:r>
              <a:rPr lang="en-US" sz="1100" dirty="0">
                <a:hlinkClick r:id="rId5"/>
              </a:rPr>
              <a:t>https://en.wikipedia.org/wiki/Lint_(software</a:t>
            </a:r>
            <a:r>
              <a:rPr lang="en-US" sz="1100" dirty="0" smtClean="0">
                <a:hlinkClick r:id="rId5"/>
              </a:rPr>
              <a:t>))</a:t>
            </a:r>
            <a:endParaRPr lang="en-US" sz="1100" dirty="0" smtClean="0"/>
          </a:p>
          <a:p>
            <a:pPr lvl="3"/>
            <a:r>
              <a:rPr lang="en-US" sz="1100" dirty="0" smtClean="0"/>
              <a:t>Selenium browser automated testing (</a:t>
            </a:r>
            <a:r>
              <a:rPr lang="en-US" sz="1100" dirty="0">
                <a:hlinkClick r:id="rId6"/>
              </a:rPr>
              <a:t>https://www.seleniumhq.org</a:t>
            </a:r>
            <a:r>
              <a:rPr lang="en-US" sz="1100" dirty="0" smtClean="0">
                <a:hlinkClick r:id="rId6"/>
              </a:rPr>
              <a:t>/</a:t>
            </a:r>
            <a:r>
              <a:rPr lang="en-US" sz="1100" dirty="0" smtClean="0"/>
              <a:t>)</a:t>
            </a:r>
          </a:p>
          <a:p>
            <a:pPr lvl="2"/>
            <a:r>
              <a:rPr lang="en-US" sz="1200" dirty="0" smtClean="0"/>
              <a:t>Container repository (Docker Hub -</a:t>
            </a:r>
            <a:r>
              <a:rPr lang="en-US" sz="1200" dirty="0">
                <a:hlinkClick r:id="rId7"/>
              </a:rPr>
              <a:t> https://hub.docker.com/</a:t>
            </a:r>
            <a:r>
              <a:rPr lang="en-US" sz="1200" dirty="0" smtClean="0"/>
              <a:t>)</a:t>
            </a:r>
            <a:endParaRPr lang="en-US" sz="1200" dirty="0"/>
          </a:p>
          <a:p>
            <a:pPr lvl="2"/>
            <a:r>
              <a:rPr lang="en-US" sz="1200" dirty="0" smtClean="0"/>
              <a:t>Docker Swarm (</a:t>
            </a:r>
            <a:r>
              <a:rPr lang="en-US" sz="1200" dirty="0" smtClean="0">
                <a:hlinkClick r:id="rId8"/>
              </a:rPr>
              <a:t>https</a:t>
            </a:r>
            <a:r>
              <a:rPr lang="en-US" sz="1200" dirty="0">
                <a:hlinkClick r:id="rId8"/>
              </a:rPr>
              <a:t>://docs.docker.com/engine/swarm</a:t>
            </a:r>
            <a:r>
              <a:rPr lang="en-US" sz="1200" dirty="0" smtClean="0">
                <a:hlinkClick r:id="rId8"/>
              </a:rPr>
              <a:t>/</a:t>
            </a:r>
            <a:r>
              <a:rPr lang="en-US" sz="1200" dirty="0" smtClean="0"/>
              <a:t>)</a:t>
            </a:r>
          </a:p>
          <a:p>
            <a:pPr lvl="1"/>
            <a:r>
              <a:rPr lang="en-US" sz="1400" dirty="0" smtClean="0"/>
              <a:t>MEAN Demo Project Stack Architecture</a:t>
            </a:r>
          </a:p>
          <a:p>
            <a:pPr lvl="2"/>
            <a:r>
              <a:rPr lang="en-US" sz="1200" dirty="0" smtClean="0"/>
              <a:t>NGINX – </a:t>
            </a:r>
            <a:r>
              <a:rPr lang="en-US" sz="1200" dirty="0" err="1" smtClean="0"/>
              <a:t>WebServer</a:t>
            </a:r>
            <a:r>
              <a:rPr lang="en-US" sz="1200" dirty="0" smtClean="0"/>
              <a:t> for static content, load balancer and proxy for dynamic content (</a:t>
            </a:r>
            <a:r>
              <a:rPr lang="en-US" sz="1200" dirty="0">
                <a:hlinkClick r:id="rId9"/>
              </a:rPr>
              <a:t>https://hub.docker.com/_/nginx</a:t>
            </a:r>
            <a:r>
              <a:rPr lang="en-US" sz="1200" dirty="0" smtClean="0">
                <a:hlinkClick r:id="rId9"/>
              </a:rPr>
              <a:t>/</a:t>
            </a:r>
            <a:r>
              <a:rPr lang="en-US" sz="1200" dirty="0" smtClean="0"/>
              <a:t>)</a:t>
            </a:r>
          </a:p>
          <a:p>
            <a:pPr lvl="2"/>
            <a:r>
              <a:rPr lang="en-US" sz="1200" dirty="0" smtClean="0"/>
              <a:t>MongoDB – Database (</a:t>
            </a:r>
            <a:r>
              <a:rPr lang="en-US" sz="1200" dirty="0">
                <a:hlinkClick r:id="rId10"/>
              </a:rPr>
              <a:t>https://www.mongodb.com/</a:t>
            </a:r>
            <a:r>
              <a:rPr lang="en-US" sz="1200" dirty="0" smtClean="0"/>
              <a:t>)</a:t>
            </a:r>
          </a:p>
          <a:p>
            <a:pPr lvl="2"/>
            <a:r>
              <a:rPr lang="en-US" sz="1200" dirty="0" err="1" smtClean="0"/>
              <a:t>ExpressJS</a:t>
            </a:r>
            <a:r>
              <a:rPr lang="en-US" sz="1200" dirty="0" smtClean="0"/>
              <a:t> – </a:t>
            </a:r>
            <a:r>
              <a:rPr lang="en-US" sz="1200" dirty="0"/>
              <a:t>JavaScript </a:t>
            </a:r>
            <a:r>
              <a:rPr lang="en-US" sz="1200" dirty="0" smtClean="0"/>
              <a:t>back-end web framework (API - </a:t>
            </a:r>
            <a:r>
              <a:rPr lang="en-US" sz="1200" dirty="0">
                <a:hlinkClick r:id="rId11"/>
              </a:rPr>
              <a:t>https://expressjs.com/</a:t>
            </a:r>
            <a:r>
              <a:rPr lang="en-US" sz="1200" dirty="0" smtClean="0"/>
              <a:t>)</a:t>
            </a:r>
          </a:p>
          <a:p>
            <a:pPr lvl="2"/>
            <a:r>
              <a:rPr lang="en-US" sz="1200" dirty="0" smtClean="0"/>
              <a:t>AngularJS – </a:t>
            </a:r>
            <a:r>
              <a:rPr lang="en-US" sz="1200" dirty="0"/>
              <a:t>JavaScript </a:t>
            </a:r>
            <a:r>
              <a:rPr lang="en-US" sz="1200" dirty="0" smtClean="0"/>
              <a:t>frontend framework for MVC (</a:t>
            </a:r>
            <a:r>
              <a:rPr lang="en-US" sz="1200" dirty="0">
                <a:hlinkClick r:id="rId12"/>
              </a:rPr>
              <a:t>https://angularjs.org</a:t>
            </a:r>
            <a:r>
              <a:rPr lang="en-US" sz="1200" dirty="0" smtClean="0">
                <a:hlinkClick r:id="rId12"/>
              </a:rPr>
              <a:t>/</a:t>
            </a:r>
            <a:r>
              <a:rPr lang="en-US" sz="1200" dirty="0" smtClean="0"/>
              <a:t>)</a:t>
            </a:r>
          </a:p>
          <a:p>
            <a:pPr lvl="2"/>
            <a:r>
              <a:rPr lang="en-US" sz="1200" dirty="0" err="1" smtClean="0"/>
              <a:t>NodeJS</a:t>
            </a:r>
            <a:r>
              <a:rPr lang="en-US" sz="1200" dirty="0" smtClean="0"/>
              <a:t> – JavaScript client runtime environment (</a:t>
            </a:r>
            <a:r>
              <a:rPr lang="en-US" sz="1200" dirty="0">
                <a:hlinkClick r:id="rId13"/>
              </a:rPr>
              <a:t>https://nodejs.org/en</a:t>
            </a:r>
            <a:r>
              <a:rPr lang="en-US" sz="1200" dirty="0" smtClean="0">
                <a:hlinkClick r:id="rId13"/>
              </a:rPr>
              <a:t>/</a:t>
            </a:r>
            <a:r>
              <a:rPr lang="en-US" sz="1200" dirty="0" smtClean="0"/>
              <a:t>)</a:t>
            </a:r>
          </a:p>
          <a:p>
            <a:pPr marL="0" indent="0">
              <a:buNone/>
            </a:pPr>
            <a:r>
              <a:rPr lang="en-US" sz="1600" b="1" dirty="0" smtClean="0"/>
              <a:t>Part 2 – One MEAN CI/CD Docker Demo</a:t>
            </a: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 </a:t>
            </a:r>
            <a:r>
              <a:rPr lang="en-US" sz="2700" dirty="0" smtClean="0"/>
              <a:t>(</a:t>
            </a:r>
            <a:r>
              <a:rPr lang="en-US" sz="2700" dirty="0" err="1" smtClean="0"/>
              <a:t>travis</a:t>
            </a:r>
            <a:r>
              <a:rPr lang="en-US" sz="2700" dirty="0" smtClean="0"/>
              <a:t> run)</a:t>
            </a:r>
            <a:endParaRPr lang="en-US" sz="2700" dirty="0"/>
          </a:p>
        </p:txBody>
      </p:sp>
      <p:pic>
        <p:nvPicPr>
          <p:cNvPr id="6" name="Commit Run Travis L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478" y="1696720"/>
            <a:ext cx="8976220" cy="4912377"/>
          </a:xfrm>
          <a:prstGeom prst="rect">
            <a:avLst/>
          </a:prstGeom>
        </p:spPr>
      </p:pic>
    </p:spTree>
    <p:extLst>
      <p:ext uri="{BB962C8B-B14F-4D97-AF65-F5344CB8AC3E}">
        <p14:creationId xmlns:p14="http://schemas.microsoft.com/office/powerpoint/2010/main" val="144092140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6" name="E2E Protractor Selenium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4508" y="1794817"/>
            <a:ext cx="3900880" cy="3709399"/>
          </a:xfrm>
          <a:prstGeom prst="rect">
            <a:avLst/>
          </a:prstGeom>
        </p:spPr>
      </p:pic>
      <p:pic>
        <p:nvPicPr>
          <p:cNvPr id="7" name="Picture 6"/>
          <p:cNvPicPr>
            <a:picLocks noChangeAspect="1"/>
          </p:cNvPicPr>
          <p:nvPr/>
        </p:nvPicPr>
        <p:blipFill>
          <a:blip r:embed="rId5"/>
          <a:stretch>
            <a:fillRect/>
          </a:stretch>
        </p:blipFill>
        <p:spPr>
          <a:xfrm>
            <a:off x="469040" y="1794816"/>
            <a:ext cx="6590178" cy="3709399"/>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(dev -&gt; stage</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541471"/>
            <a:ext cx="5758222" cy="4239570"/>
          </a:xfrm>
          <a:prstGeom prst="rect">
            <a:avLst/>
          </a:prstGeom>
        </p:spPr>
      </p:pic>
      <p:pic>
        <p:nvPicPr>
          <p:cNvPr id="6" name="Picture 5"/>
          <p:cNvPicPr>
            <a:picLocks noChangeAspect="1"/>
          </p:cNvPicPr>
          <p:nvPr/>
        </p:nvPicPr>
        <p:blipFill>
          <a:blip r:embed="rId3"/>
          <a:stretch>
            <a:fillRect/>
          </a:stretch>
        </p:blipFill>
        <p:spPr>
          <a:xfrm>
            <a:off x="3718899" y="2555021"/>
            <a:ext cx="6898719" cy="3807772"/>
          </a:xfrm>
          <a:prstGeom prst="rect">
            <a:avLst/>
          </a:prstGeom>
        </p:spPr>
      </p:pic>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(dev -&gt; stage</a:t>
            </a:r>
            <a:r>
              <a:rPr lang="en-US" dirty="0" smtClean="0"/>
              <a:t>)</a:t>
            </a:r>
            <a:endParaRPr lang="en-US" dirty="0"/>
          </a:p>
        </p:txBody>
      </p:sp>
      <p:pic>
        <p:nvPicPr>
          <p:cNvPr id="4" name="Picture 3"/>
          <p:cNvPicPr>
            <a:picLocks noChangeAspect="1"/>
          </p:cNvPicPr>
          <p:nvPr/>
        </p:nvPicPr>
        <p:blipFill>
          <a:blip r:embed="rId2"/>
          <a:stretch>
            <a:fillRect/>
          </a:stretch>
        </p:blipFill>
        <p:spPr>
          <a:xfrm>
            <a:off x="839788" y="1401272"/>
            <a:ext cx="6622149" cy="4565418"/>
          </a:xfrm>
          <a:prstGeom prst="rect">
            <a:avLst/>
          </a:prstGeom>
        </p:spPr>
      </p:pic>
      <p:pic>
        <p:nvPicPr>
          <p:cNvPr id="5" name="Picture 4"/>
          <p:cNvPicPr>
            <a:picLocks noChangeAspect="1"/>
          </p:cNvPicPr>
          <p:nvPr/>
        </p:nvPicPr>
        <p:blipFill>
          <a:blip r:embed="rId3"/>
          <a:stretch>
            <a:fillRect/>
          </a:stretch>
        </p:blipFill>
        <p:spPr>
          <a:xfrm>
            <a:off x="3540241" y="2204721"/>
            <a:ext cx="7389752" cy="4085244"/>
          </a:xfrm>
          <a:prstGeom prst="rect">
            <a:avLst/>
          </a:prstGeom>
        </p:spPr>
      </p:pic>
    </p:spTree>
    <p:extLst>
      <p:ext uri="{BB962C8B-B14F-4D97-AF65-F5344CB8AC3E}">
        <p14:creationId xmlns:p14="http://schemas.microsoft.com/office/powerpoint/2010/main" val="95800321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a:t>
            </a:r>
            <a:r>
              <a:rPr lang="en-US" dirty="0" smtClean="0"/>
              <a:t>(stage -&gt; prod)</a:t>
            </a:r>
            <a:endParaRPr lang="en-US"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a:t>
            </a:r>
            <a:r>
              <a:rPr lang="en-US" dirty="0" smtClean="0"/>
              <a:t>(stage </a:t>
            </a:r>
            <a:r>
              <a:rPr lang="en-US" dirty="0"/>
              <a:t>-&gt; </a:t>
            </a:r>
            <a:r>
              <a:rPr lang="en-US" dirty="0" smtClean="0"/>
              <a:t>prod)</a:t>
            </a:r>
            <a:endParaRPr lang="en-US"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Examine the Swarm</a:t>
            </a:r>
            <a:endParaRPr lang="en-US"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Defined</a:t>
            </a:r>
          </a:p>
          <a:p>
            <a:r>
              <a:rPr lang="en-US" i="1" dirty="0" smtClean="0"/>
              <a:t>“</a:t>
            </a:r>
            <a:r>
              <a:rPr lang="en-US" i="1" dirty="0"/>
              <a:t>DevOps is the </a:t>
            </a:r>
            <a:r>
              <a:rPr lang="en-US" b="1" i="1" dirty="0"/>
              <a:t>combination</a:t>
            </a:r>
            <a:r>
              <a:rPr lang="en-US" i="1" dirty="0"/>
              <a:t> of </a:t>
            </a:r>
            <a:r>
              <a:rPr lang="en-US" b="1" i="1" dirty="0"/>
              <a:t>cultural philosophies, practices, and tools </a:t>
            </a:r>
            <a:r>
              <a:rPr lang="en-US" i="1" dirty="0"/>
              <a:t>that increases an organization’s ability to deliver applications and services at </a:t>
            </a:r>
            <a:r>
              <a:rPr lang="en-US" b="1" i="1"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development and operations teams are no longer “</a:t>
            </a:r>
            <a:r>
              <a:rPr lang="en-US" i="1" dirty="0" err="1" smtClean="0"/>
              <a:t>siloed</a:t>
            </a:r>
            <a:r>
              <a:rPr lang="en-US" i="1" dirty="0" smtClean="0"/>
              <a:t>.” 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a:p>
        </p:txBody>
      </p:sp>
      <p:pic>
        <p:nvPicPr>
          <p:cNvPr id="4" name="Picture 3"/>
          <p:cNvPicPr>
            <a:picLocks noChangeAspect="1"/>
          </p:cNvPicPr>
          <p:nvPr/>
        </p:nvPicPr>
        <p:blipFill>
          <a:blip r:embed="rId3"/>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2295" y="1902691"/>
            <a:ext cx="6318002" cy="4334644"/>
          </a:xfrm>
          <a:prstGeom prst="rect">
            <a:avLst/>
          </a:prstGeom>
        </p:spPr>
      </p:pic>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Simulate Failure in the Pipeline</a:t>
            </a:r>
            <a:endParaRPr lang="en-US" dirty="0"/>
          </a:p>
        </p:txBody>
      </p:sp>
      <p:pic>
        <p:nvPicPr>
          <p:cNvPr id="3" name="Picture 2"/>
          <p:cNvPicPr>
            <a:picLocks noChangeAspect="1"/>
          </p:cNvPicPr>
          <p:nvPr/>
        </p:nvPicPr>
        <p:blipFill>
          <a:blip r:embed="rId3"/>
          <a:stretch>
            <a:fillRect/>
          </a:stretch>
        </p:blipFill>
        <p:spPr>
          <a:xfrm>
            <a:off x="8162331" y="3841889"/>
            <a:ext cx="3193057" cy="2598645"/>
          </a:xfrm>
          <a:prstGeom prst="rect">
            <a:avLst/>
          </a:prstGeom>
        </p:spPr>
      </p:pic>
      <p:pic>
        <p:nvPicPr>
          <p:cNvPr id="6" name="Picture 5"/>
          <p:cNvPicPr>
            <a:picLocks noChangeAspect="1"/>
          </p:cNvPicPr>
          <p:nvPr/>
        </p:nvPicPr>
        <p:blipFill>
          <a:blip r:embed="rId4"/>
          <a:stretch>
            <a:fillRect/>
          </a:stretch>
        </p:blipFill>
        <p:spPr>
          <a:xfrm>
            <a:off x="768265" y="1696720"/>
            <a:ext cx="3159987" cy="3071632"/>
          </a:xfrm>
          <a:prstGeom prst="rect">
            <a:avLst/>
          </a:prstGeom>
        </p:spPr>
      </p:pic>
    </p:spTree>
    <p:extLst>
      <p:ext uri="{BB962C8B-B14F-4D97-AF65-F5344CB8AC3E}">
        <p14:creationId xmlns:p14="http://schemas.microsoft.com/office/powerpoint/2010/main" val="58051902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Docker Demonstration</a:t>
            </a:r>
            <a:endParaRPr lang="en-US" dirty="0"/>
          </a:p>
        </p:txBody>
      </p:sp>
      <p:sp>
        <p:nvSpPr>
          <p:cNvPr id="5" name="Text Placeholder 4"/>
          <p:cNvSpPr>
            <a:spLocks noGrp="1"/>
          </p:cNvSpPr>
          <p:nvPr>
            <p:ph type="body" idx="1"/>
          </p:nvPr>
        </p:nvSpPr>
        <p:spPr>
          <a:xfrm>
            <a:off x="610394" y="2066238"/>
            <a:ext cx="5876131" cy="2629587"/>
          </a:xfrm>
        </p:spPr>
        <p:txBody>
          <a:bodyPr>
            <a:normAutofit/>
          </a:bodyPr>
          <a:lstStyle/>
          <a:p>
            <a:r>
              <a:rPr lang="en-US" sz="3200" b="0" dirty="0" smtClean="0"/>
              <a:t>Visit the production copy of the demo application by browsing:</a:t>
            </a:r>
          </a:p>
          <a:p>
            <a:endParaRPr lang="en-US" sz="3200" b="0" dirty="0" smtClean="0"/>
          </a:p>
          <a:p>
            <a:r>
              <a:rPr lang="en-US" sz="3200" b="0" dirty="0" smtClean="0">
                <a:hlinkClick r:id="rId2"/>
              </a:rPr>
              <a:t>http://meandemo.sis.jhu.edu</a:t>
            </a:r>
            <a:r>
              <a:rPr lang="en-US" sz="3200" b="0" dirty="0" smtClean="0"/>
              <a:t> </a:t>
            </a:r>
          </a:p>
        </p:txBody>
      </p:sp>
      <p:pic>
        <p:nvPicPr>
          <p:cNvPr id="3" name="Picture 2"/>
          <p:cNvPicPr>
            <a:picLocks noChangeAspect="1"/>
          </p:cNvPicPr>
          <p:nvPr/>
        </p:nvPicPr>
        <p:blipFill>
          <a:blip r:embed="rId3"/>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a:t>
            </a:r>
            <a:r>
              <a:rPr lang="en-US" sz="2800" dirty="0" err="1" smtClean="0"/>
              <a:t>Git</a:t>
            </a:r>
            <a:r>
              <a:rPr lang="en-US" sz="2800" dirty="0"/>
              <a:t> 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a CI/CD</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Continuous Integration (CI) Defined</a:t>
            </a:r>
          </a:p>
          <a:p>
            <a:r>
              <a:rPr lang="en-US" dirty="0" smtClean="0"/>
              <a:t>“</a:t>
            </a:r>
            <a:r>
              <a:rPr lang="en-US" dirty="0"/>
              <a:t>The technical goal of CI is to establish a consistent and automated way to build, package, and test applications. With consistency in the integration process in place, teams are more likely to commit code changes more frequently, which leads to better collaboration and software quality</a:t>
            </a:r>
            <a:r>
              <a:rPr lang="en-US" dirty="0" smtClean="0"/>
              <a:t>. … </a:t>
            </a:r>
            <a:r>
              <a:rPr lang="en-US" dirty="0"/>
              <a:t>A mature CI/CD practice has the option of implementing continuous deployment where application changes run through the CI/CD pipeline and passing builds are deployed directly to production environments</a:t>
            </a:r>
            <a:r>
              <a:rPr lang="en-US" dirty="0" smtClean="0"/>
              <a:t>.”</a:t>
            </a:r>
            <a:r>
              <a:rPr lang="en-US" i="1" dirty="0" smtClean="0"/>
              <a:t> </a:t>
            </a:r>
            <a:r>
              <a:rPr lang="en-US" i="1" dirty="0"/>
              <a:t>– </a:t>
            </a:r>
            <a:r>
              <a:rPr lang="en-US" i="1" dirty="0" smtClean="0"/>
              <a:t>InfoWorld </a:t>
            </a:r>
            <a:r>
              <a:rPr lang="en-US" dirty="0">
                <a:hlinkClick r:id="rId2"/>
              </a:rPr>
              <a:t>https://www.infoworld.com/article/3271126/what-is-cicd-continuous-integration-and-continuous-delivery-explained.html</a:t>
            </a:r>
            <a:endParaRPr lang="en-US" i="1" dirty="0" smtClean="0"/>
          </a:p>
          <a:p>
            <a:pPr marL="0" indent="0">
              <a:buNone/>
            </a:pPr>
            <a:endParaRPr lang="en-US" b="1" dirty="0" smtClean="0"/>
          </a:p>
          <a:p>
            <a:pPr marL="0" indent="0">
              <a:buNone/>
            </a:pPr>
            <a:r>
              <a:rPr lang="en-US" b="1" dirty="0"/>
              <a:t>Continuous </a:t>
            </a:r>
            <a:r>
              <a:rPr lang="en-US" b="1" dirty="0" smtClean="0"/>
              <a:t>Deployment </a:t>
            </a:r>
            <a:r>
              <a:rPr lang="en-US" b="1" dirty="0"/>
              <a:t>(</a:t>
            </a:r>
            <a:r>
              <a:rPr lang="en-US" b="1" dirty="0" smtClean="0"/>
              <a:t>CD) </a:t>
            </a:r>
            <a:r>
              <a:rPr lang="en-US" b="1" dirty="0"/>
              <a:t>Defined</a:t>
            </a:r>
          </a:p>
          <a:p>
            <a:r>
              <a:rPr lang="en-US" i="1" dirty="0" smtClean="0"/>
              <a:t>“</a:t>
            </a:r>
            <a:r>
              <a:rPr lang="en-US" dirty="0"/>
              <a:t>Continuous delivery picks up where continuous integration ends. CD automates the delivery of applications to selected infrastructure </a:t>
            </a:r>
            <a:r>
              <a:rPr lang="en-US" dirty="0" smtClean="0"/>
              <a:t>environments.” </a:t>
            </a:r>
            <a:r>
              <a:rPr lang="en-US" i="1" dirty="0" smtClean="0"/>
              <a:t>– </a:t>
            </a:r>
            <a:r>
              <a:rPr lang="en-US" i="1" dirty="0"/>
              <a:t>InfoWorld </a:t>
            </a:r>
            <a:r>
              <a:rPr lang="en-US" dirty="0">
                <a:hlinkClick r:id="rId2"/>
              </a:rPr>
              <a:t>https://www.infoworld.com/article/3271126/what-is-cicd-continuous-integration-and-continuous-delivery-explained.html</a:t>
            </a:r>
            <a:endParaRPr lang="en-US" i="1"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a:t>
            </a:r>
            <a:r>
              <a:rPr lang="en-US" sz="4400" dirty="0" smtClean="0"/>
              <a:t>Version </a:t>
            </a:r>
            <a:r>
              <a:rPr lang="en-US" sz="4400" dirty="0" smtClean="0"/>
              <a:t>Control</a:t>
            </a:r>
            <a:endParaRPr lang="en-US" sz="4400" dirty="0" smtClean="0"/>
          </a:p>
        </p:txBody>
      </p:sp>
      <p:sp>
        <p:nvSpPr>
          <p:cNvPr id="4" name="Content Placeholder 3"/>
          <p:cNvSpPr>
            <a:spLocks noGrp="1"/>
          </p:cNvSpPr>
          <p:nvPr>
            <p:ph idx="1"/>
          </p:nvPr>
        </p:nvSpPr>
        <p:spPr>
          <a:xfrm>
            <a:off x="838200" y="3485943"/>
            <a:ext cx="3616354" cy="615571"/>
          </a:xfrm>
        </p:spPr>
        <p:txBody>
          <a:bodyPr/>
          <a:lstStyle/>
          <a:p>
            <a:pPr marL="0" indent="0">
              <a:buNone/>
            </a:pPr>
            <a:r>
              <a:rPr lang="en-US" dirty="0" smtClean="0"/>
              <a:t>BAD</a:t>
            </a:r>
            <a:endParaRPr lang="en-US" dirty="0"/>
          </a:p>
        </p:txBody>
      </p:sp>
      <p:pic>
        <p:nvPicPr>
          <p:cNvPr id="6" name="Picture 5"/>
          <p:cNvPicPr>
            <a:picLocks noChangeAspect="1"/>
          </p:cNvPicPr>
          <p:nvPr/>
        </p:nvPicPr>
        <p:blipFill>
          <a:blip r:embed="rId2"/>
          <a:stretch>
            <a:fillRect/>
          </a:stretch>
        </p:blipFill>
        <p:spPr>
          <a:xfrm>
            <a:off x="6473895" y="3948679"/>
            <a:ext cx="4879905" cy="2075448"/>
          </a:xfrm>
          <a:prstGeom prst="rect">
            <a:avLst/>
          </a:prstGeom>
        </p:spPr>
      </p:pic>
      <p:pic>
        <p:nvPicPr>
          <p:cNvPr id="7" name="Picture 6"/>
          <p:cNvPicPr>
            <a:picLocks noChangeAspect="1"/>
          </p:cNvPicPr>
          <p:nvPr/>
        </p:nvPicPr>
        <p:blipFill>
          <a:blip r:embed="rId3"/>
          <a:stretch>
            <a:fillRect/>
          </a:stretch>
        </p:blipFill>
        <p:spPr>
          <a:xfrm>
            <a:off x="838200" y="3948679"/>
            <a:ext cx="3380952" cy="1733333"/>
          </a:xfrm>
          <a:prstGeom prst="rect">
            <a:avLst/>
          </a:prstGeom>
        </p:spPr>
      </p:pic>
      <p:sp>
        <p:nvSpPr>
          <p:cNvPr id="8" name="Content Placeholder 3"/>
          <p:cNvSpPr txBox="1">
            <a:spLocks/>
          </p:cNvSpPr>
          <p:nvPr/>
        </p:nvSpPr>
        <p:spPr>
          <a:xfrm>
            <a:off x="6473895" y="3485943"/>
            <a:ext cx="3616354" cy="615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GOOD</a:t>
            </a:r>
            <a:endParaRPr lang="en-US" dirty="0"/>
          </a:p>
        </p:txBody>
      </p:sp>
      <p:sp>
        <p:nvSpPr>
          <p:cNvPr id="9" name="Rectangle 8"/>
          <p:cNvSpPr/>
          <p:nvPr/>
        </p:nvSpPr>
        <p:spPr>
          <a:xfrm>
            <a:off x="838200" y="1837367"/>
            <a:ext cx="4220361" cy="461665"/>
          </a:xfrm>
          <a:prstGeom prst="rect">
            <a:avLst/>
          </a:prstGeom>
        </p:spPr>
        <p:txBody>
          <a:bodyPr wrap="square">
            <a:spAutoFit/>
          </a:bodyPr>
          <a:lstStyle/>
          <a:p>
            <a:r>
              <a:rPr lang="en-US" sz="2400" strike="sngStrike" dirty="0" smtClean="0">
                <a:solidFill>
                  <a:srgbClr val="4D4D4D"/>
                </a:solidFill>
                <a:latin typeface="-apple-system"/>
              </a:rPr>
              <a:t>COMMIT TO MASTER</a:t>
            </a:r>
            <a:endParaRPr lang="en-US" sz="2400" dirty="0" smtClean="0">
              <a:solidFill>
                <a:srgbClr val="4D4D4D"/>
              </a:solidFill>
              <a:latin typeface="-apple-system"/>
            </a:endParaRPr>
          </a:p>
        </p:txBody>
      </p:sp>
    </p:spTree>
    <p:extLst>
      <p:ext uri="{BB962C8B-B14F-4D97-AF65-F5344CB8AC3E}">
        <p14:creationId xmlns:p14="http://schemas.microsoft.com/office/powerpoint/2010/main" val="183147449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a:t>
            </a:r>
            <a:r>
              <a:rPr lang="en-US" sz="4400" dirty="0" smtClean="0"/>
              <a:t>Version </a:t>
            </a:r>
            <a:r>
              <a:rPr lang="en-US" sz="4400" dirty="0" smtClean="0"/>
              <a:t>Control</a:t>
            </a:r>
            <a:endParaRPr lang="en-US" sz="4400" dirty="0" smtClean="0"/>
          </a:p>
        </p:txBody>
      </p:sp>
      <p:pic>
        <p:nvPicPr>
          <p:cNvPr id="6" name="Picture 5"/>
          <p:cNvPicPr>
            <a:picLocks noChangeAspect="1"/>
          </p:cNvPicPr>
          <p:nvPr/>
        </p:nvPicPr>
        <p:blipFill>
          <a:blip r:embed="rId2"/>
          <a:stretch>
            <a:fillRect/>
          </a:stretch>
        </p:blipFill>
        <p:spPr>
          <a:xfrm>
            <a:off x="7489577" y="4169328"/>
            <a:ext cx="4023827" cy="1711354"/>
          </a:xfrm>
          <a:prstGeom prst="rect">
            <a:avLst/>
          </a:prstGeom>
        </p:spPr>
      </p:pic>
      <p:pic>
        <p:nvPicPr>
          <p:cNvPr id="7" name="Picture 6"/>
          <p:cNvPicPr>
            <a:picLocks noChangeAspect="1"/>
          </p:cNvPicPr>
          <p:nvPr/>
        </p:nvPicPr>
        <p:blipFill>
          <a:blip r:embed="rId3"/>
          <a:stretch>
            <a:fillRect/>
          </a:stretch>
        </p:blipFill>
        <p:spPr>
          <a:xfrm>
            <a:off x="4202884" y="4208466"/>
            <a:ext cx="2818701" cy="1640263"/>
          </a:xfrm>
          <a:prstGeom prst="rect">
            <a:avLst/>
          </a:prstGeom>
        </p:spPr>
      </p:pic>
      <p:sp>
        <p:nvSpPr>
          <p:cNvPr id="9" name="Rectangle 8"/>
          <p:cNvSpPr/>
          <p:nvPr/>
        </p:nvSpPr>
        <p:spPr>
          <a:xfrm>
            <a:off x="838200" y="1837367"/>
            <a:ext cx="10822497" cy="646331"/>
          </a:xfrm>
          <a:prstGeom prst="rect">
            <a:avLst/>
          </a:prstGeom>
        </p:spPr>
        <p:txBody>
          <a:bodyPr wrap="square">
            <a:spAutoFit/>
          </a:bodyPr>
          <a:lstStyle/>
          <a:p>
            <a:r>
              <a:rPr lang="en-US" sz="1200" i="1" dirty="0">
                <a:solidFill>
                  <a:srgbClr val="4D4D4D"/>
                </a:solidFill>
                <a:latin typeface="-apple-system"/>
              </a:rPr>
              <a:t>“Version control systems are a category of software tools that help a software team manage changes to source code over time. Version control software keeps track of every modification to the code in a special kind of database.” </a:t>
            </a:r>
            <a:r>
              <a:rPr lang="en-US" sz="1200" dirty="0">
                <a:solidFill>
                  <a:srgbClr val="4D4D4D"/>
                </a:solidFill>
                <a:latin typeface="-apple-system"/>
              </a:rPr>
              <a:t>– </a:t>
            </a:r>
            <a:r>
              <a:rPr lang="en-US" sz="1200" dirty="0" err="1">
                <a:solidFill>
                  <a:srgbClr val="4D4D4D"/>
                </a:solidFill>
                <a:latin typeface="-apple-system"/>
              </a:rPr>
              <a:t>Atlassian</a:t>
            </a:r>
            <a:r>
              <a:rPr lang="en-US" sz="1200" dirty="0">
                <a:solidFill>
                  <a:srgbClr val="4D4D4D"/>
                </a:solidFill>
                <a:latin typeface="-apple-system"/>
              </a:rPr>
              <a:t> </a:t>
            </a:r>
            <a:r>
              <a:rPr lang="en-US" sz="1200" dirty="0">
                <a:hlinkClick r:id="rId4"/>
              </a:rPr>
              <a:t>https://www.atlassian.com/git/tutorials/what-is-version-control</a:t>
            </a:r>
            <a:endParaRPr lang="en-US" sz="1200" dirty="0"/>
          </a:p>
          <a:p>
            <a:endParaRPr lang="en-US" sz="1200" dirty="0">
              <a:solidFill>
                <a:srgbClr val="4D4D4D"/>
              </a:solidFill>
              <a:latin typeface="-apple-system"/>
            </a:endParaRPr>
          </a:p>
        </p:txBody>
      </p:sp>
      <p:pic>
        <p:nvPicPr>
          <p:cNvPr id="14" name="Picture 13"/>
          <p:cNvPicPr>
            <a:picLocks noChangeAspect="1"/>
          </p:cNvPicPr>
          <p:nvPr/>
        </p:nvPicPr>
        <p:blipFill>
          <a:blip r:embed="rId5"/>
          <a:stretch>
            <a:fillRect/>
          </a:stretch>
        </p:blipFill>
        <p:spPr>
          <a:xfrm>
            <a:off x="838200" y="3194956"/>
            <a:ext cx="2408339" cy="2906616"/>
          </a:xfrm>
          <a:prstGeom prst="rect">
            <a:avLst/>
          </a:prstGeom>
        </p:spPr>
      </p:pic>
      <p:sp>
        <p:nvSpPr>
          <p:cNvPr id="15" name="Rectangle 14"/>
          <p:cNvSpPr/>
          <p:nvPr/>
        </p:nvSpPr>
        <p:spPr>
          <a:xfrm>
            <a:off x="749417" y="6101572"/>
            <a:ext cx="2690069" cy="400110"/>
          </a:xfrm>
          <a:prstGeom prst="rect">
            <a:avLst/>
          </a:prstGeom>
        </p:spPr>
        <p:txBody>
          <a:bodyPr wrap="square">
            <a:spAutoFit/>
          </a:bodyPr>
          <a:lstStyle/>
          <a:p>
            <a:r>
              <a:rPr lang="en-US" sz="1000" dirty="0">
                <a:hlinkClick r:id="rId6"/>
              </a:rPr>
              <a:t>https://git-scm.com/book/en/v2/Getting-Started-About-Version-Control</a:t>
            </a:r>
            <a:endParaRPr lang="en-US" sz="1000" dirty="0"/>
          </a:p>
        </p:txBody>
      </p:sp>
      <p:sp>
        <p:nvSpPr>
          <p:cNvPr id="16" name="Content Placeholder 15"/>
          <p:cNvSpPr>
            <a:spLocks noGrp="1"/>
          </p:cNvSpPr>
          <p:nvPr>
            <p:ph sz="half" idx="2"/>
          </p:nvPr>
        </p:nvSpPr>
        <p:spPr>
          <a:xfrm>
            <a:off x="932925" y="2401946"/>
            <a:ext cx="2323051" cy="609701"/>
          </a:xfrm>
        </p:spPr>
        <p:txBody>
          <a:bodyPr>
            <a:normAutofit fontScale="85000" lnSpcReduction="20000"/>
          </a:bodyPr>
          <a:lstStyle/>
          <a:p>
            <a:pPr marL="0" indent="0">
              <a:buNone/>
            </a:pPr>
            <a:r>
              <a:rPr lang="en-US" dirty="0" smtClean="0"/>
              <a:t>Central Version Control System</a:t>
            </a:r>
            <a:endParaRPr lang="en-US" dirty="0"/>
          </a:p>
        </p:txBody>
      </p:sp>
      <p:sp>
        <p:nvSpPr>
          <p:cNvPr id="17" name="Content Placeholder 15"/>
          <p:cNvSpPr>
            <a:spLocks noGrp="1"/>
          </p:cNvSpPr>
          <p:nvPr>
            <p:ph sz="half" idx="2"/>
          </p:nvPr>
        </p:nvSpPr>
        <p:spPr>
          <a:xfrm>
            <a:off x="7489578" y="3376318"/>
            <a:ext cx="4171120" cy="545219"/>
          </a:xfrm>
        </p:spPr>
        <p:txBody>
          <a:bodyPr/>
          <a:lstStyle/>
          <a:p>
            <a:pPr marL="0" indent="0">
              <a:buNone/>
            </a:pPr>
            <a:r>
              <a:rPr lang="en-US" dirty="0" smtClean="0"/>
              <a:t>Branching</a:t>
            </a:r>
            <a:endParaRPr lang="en-US" dirty="0"/>
          </a:p>
        </p:txBody>
      </p:sp>
      <p:sp>
        <p:nvSpPr>
          <p:cNvPr id="18" name="Content Placeholder 15"/>
          <p:cNvSpPr>
            <a:spLocks noGrp="1"/>
          </p:cNvSpPr>
          <p:nvPr>
            <p:ph sz="half" idx="2"/>
          </p:nvPr>
        </p:nvSpPr>
        <p:spPr>
          <a:xfrm>
            <a:off x="4202884" y="3376318"/>
            <a:ext cx="2818701" cy="545219"/>
          </a:xfrm>
        </p:spPr>
        <p:txBody>
          <a:bodyPr/>
          <a:lstStyle/>
          <a:p>
            <a:pPr marL="0" indent="0">
              <a:buNone/>
            </a:pPr>
            <a:r>
              <a:rPr lang="en-US" dirty="0" smtClean="0"/>
              <a:t>Versioning</a:t>
            </a:r>
            <a:endParaRPr lang="en-US" dirty="0"/>
          </a:p>
        </p:txBody>
      </p:sp>
    </p:spTree>
    <p:extLst>
      <p:ext uri="{BB962C8B-B14F-4D97-AF65-F5344CB8AC3E}">
        <p14:creationId xmlns:p14="http://schemas.microsoft.com/office/powerpoint/2010/main" val="361950956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t>Commit – A code update from a developer initiates the process</a:t>
            </a:r>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t>Build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 Containers</a:t>
            </a:r>
            <a:endParaRPr lang="en-US" sz="2200" dirty="0" smtClean="0"/>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2644</TotalTime>
  <Words>1690</Words>
  <Application>Microsoft Office PowerPoint</Application>
  <PresentationFormat>Widescreen</PresentationFormat>
  <Paragraphs>216</Paragraphs>
  <Slides>33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Calibri</vt:lpstr>
      <vt:lpstr>Calibri Light</vt:lpstr>
      <vt:lpstr>Office Theme</vt:lpstr>
      <vt:lpstr>One MEAN  CI/CD Docker Demo Docker and the CI/CD pipeline</vt:lpstr>
      <vt:lpstr>Agenda</vt:lpstr>
      <vt:lpstr>What is DevOps</vt:lpstr>
      <vt:lpstr>What is a CI/CD</vt:lpstr>
      <vt:lpstr>Simplified Version Control</vt:lpstr>
      <vt:lpstr>Simplified Version Control</vt:lpstr>
      <vt:lpstr>CI/CD Pipeline Architecture</vt:lpstr>
      <vt:lpstr>CI/CD Pipeline Architecture</vt:lpstr>
      <vt:lpstr>CI/CD Pipeline Architecture</vt:lpstr>
      <vt:lpstr>CI/CD Pipeline Architecture</vt:lpstr>
      <vt:lpstr>CI/CD Pipeline Architecture</vt:lpstr>
      <vt:lpstr>CI/CD Pipeline Architecture</vt:lpstr>
      <vt:lpstr>MEAN Demo Project Stack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Code edit and commit to development (dev) branch of the MEANDEMO GitHub repo (travis run)</vt:lpstr>
      <vt:lpstr>One MEAN CI/CD Docker Demo - Linting Manual testing scenario execution / review</vt:lpstr>
      <vt:lpstr>One MEAN CI/CD Docker Demo - Selenium Manual testing scenario execution / review</vt:lpstr>
      <vt:lpstr>One MEAN CI/CD Docker Demo Enter a GitHub Pull request (dev -&gt; stage)</vt:lpstr>
      <vt:lpstr>One MEAN CI/CD Docker Demo Merge GitHub Pull request (dev -&gt; stage)</vt:lpstr>
      <vt:lpstr>One MEAN CI/CD Docker Demo Enter a GitHub Pull request (stage -&gt; prod)</vt:lpstr>
      <vt:lpstr>One MEAN CI/CD Docker Demo Merge GitHub Pull request (stage -&gt; prod)</vt:lpstr>
      <vt:lpstr>One MEAN CI/CD Docker Demo Examine the Swarm</vt:lpstr>
      <vt:lpstr>One MEAN CI/CD Docker Demo Simulate Failure in the Pipeline</vt:lpstr>
      <vt:lpstr>One MEAN Docker Demonstration</vt:lpstr>
      <vt:lpstr>Useful URLs</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136</cp:revision>
  <dcterms:created xsi:type="dcterms:W3CDTF">2019-04-03T12:33:24Z</dcterms:created>
  <dcterms:modified xsi:type="dcterms:W3CDTF">2019-05-24T19:47:59Z</dcterms:modified>
</cp:coreProperties>
</file>